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4" r:id="rId14"/>
    <p:sldId id="282" r:id="rId15"/>
    <p:sldId id="285" r:id="rId16"/>
    <p:sldId id="283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008870-0C72-417C-9271-2563C5711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57903E1-FF97-4FB0-BD91-1C7295B3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19C6D6-2DC3-4029-A89B-3C0B40A7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916F-E73E-4CCC-8A3E-DBB1F965780E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F5C921-BF01-4C53-A9B5-3AE6A10D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163224-9463-4897-9D4F-3FFDF856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DC57-9CE6-4D35-B247-14FAD41F6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99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2A601D-4FDD-4419-9BD0-B1B6F258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14D09A-8977-4294-ACF1-9CD64A10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83F3A0-0C48-442D-B488-C09BC7FC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916F-E73E-4CCC-8A3E-DBB1F965780E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EF82BE-F233-4BA9-A651-9D0A367D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DA39CF-A3BF-418B-A2FC-E845ECB6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DC57-9CE6-4D35-B247-14FAD41F6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87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56547F3-4BC3-44D7-88EB-72A10B6C3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2B50804-E595-47B1-B1AF-78B1C82B6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4F92B9-C144-429E-978C-0B95CCCD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916F-E73E-4CCC-8A3E-DBB1F965780E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027C9D-9C9E-45FE-8C90-8D7F0BD3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2D85BB-CD6C-4188-B2D1-50D48B55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DC57-9CE6-4D35-B247-14FAD41F6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7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EF287C-5D43-49E6-A2DB-969A8798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8BD4C5-2F58-4855-9252-37050594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78082D-B3AD-4942-8731-B9A15EA5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916F-E73E-4CCC-8A3E-DBB1F965780E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F860FC-2A1F-44DF-95E8-29D2A1CF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7FDCB4-61E3-439E-84A1-1E78A608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DC57-9CE6-4D35-B247-14FAD41F6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83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B3905D-4999-40C4-8ED9-8D6015A1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157D6A-4BBD-4B61-BE87-D7BA52B0E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0D27A6-BA07-464D-BD90-36CBE5FB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916F-E73E-4CCC-8A3E-DBB1F965780E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8732C0-7796-4494-83CE-24312482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73DB55-A31E-4FC9-8F33-C1523B43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DC57-9CE6-4D35-B247-14FAD41F6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52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CBB5CE-18B8-4A08-B2D7-8FCAAF30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F3B881-FF2E-4482-B3F7-30458575B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6F469AD-2DD8-4BB8-AE9F-0B14BD7AA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EFE35DE-5CBC-4F2D-9656-E00963A3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916F-E73E-4CCC-8A3E-DBB1F965780E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06DDABF-8908-4CC2-B720-384A4907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DC508A-3231-4F89-80FC-49774A4F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DC57-9CE6-4D35-B247-14FAD41F6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00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835E54-53D0-43C4-84B2-E89CFB9F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E3B06F-C015-4EB4-ABB6-15A915DA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370DAB7-6B15-417C-8A06-3EABC1257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182FD2A-2747-4D15-988F-C06761653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310D3AA-B7D1-4A83-A478-053DF5956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7777FE9-FFD9-46BE-8DC7-106FDAD2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916F-E73E-4CCC-8A3E-DBB1F965780E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C318B15-FD82-4F07-97CC-0A1F16FE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7A79159-09BD-434D-93F2-1FAF2911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DC57-9CE6-4D35-B247-14FAD41F6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03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34A99C-5508-4B48-97B5-2EDF09FD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F276592-6A08-4B60-8DEA-8922C3B9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916F-E73E-4CCC-8A3E-DBB1F965780E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81E2221-61DB-444D-9559-DDEE2185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4017C61-4DAE-4EBD-8FE7-A692C6B1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DC57-9CE6-4D35-B247-14FAD41F6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15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2BAECA4-982D-45B7-B24D-DA2C49FE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916F-E73E-4CCC-8A3E-DBB1F965780E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7D5574-23ED-4C13-A1B7-EE3BC0D7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406391-5A5F-4477-8885-BFE814F3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DC57-9CE6-4D35-B247-14FAD41F6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53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A37668-888A-4F1F-B9DA-CF289F25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11131B-F03A-42F4-9A76-DD45D8D9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293086-1AD6-4132-9959-8F9ABF01D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068B06-0330-4D48-BBBB-B4359224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916F-E73E-4CCC-8A3E-DBB1F965780E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D10B0A2-FBC3-44C2-8B0F-4FC976D4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D69C40C-D632-4421-B988-9EC25D6C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DC57-9CE6-4D35-B247-14FAD41F6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88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81D654-2CDD-4FD7-8A42-7A88C9D8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05DA721-6FCE-4CC8-B05D-F46D1FEEE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7DC0342-5F6C-4894-9C52-B95506B72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8E203D-4CB4-4176-A814-90B2BE69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916F-E73E-4CCC-8A3E-DBB1F965780E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5B2B67-CCD2-498E-9B99-7909A556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94E2B0-B7A3-4BE6-AB1F-189DDB57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DC57-9CE6-4D35-B247-14FAD41F6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08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AC51319-EC34-497C-88D1-4CEC778B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8B04CA-AEA1-4EC9-A9E7-1FF0E6639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E8919A-36C9-4080-8944-5292D203A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7916F-E73E-4CCC-8A3E-DBB1F965780E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0423AB-96B7-4530-B1B9-6E3F3C94D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9E3165-ED36-4192-862C-6BE43F5AB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1DC57-9CE6-4D35-B247-14FAD41F6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82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CC9D94-C31F-439E-BBE9-576C9EED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SECTION 2 Machine Learning Approaches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AA0211-6B89-4DCA-85C9-14E98E28C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73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22D690-055F-4201-9A15-7901A837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56AE82-3F9C-4E0E-9F06-FFFA66029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One common task in unsupervised learning is clustering, which is a method of</a:t>
            </a:r>
            <a:r>
              <a:rPr lang="zh-TW" altLang="en-US" dirty="0"/>
              <a:t> </a:t>
            </a:r>
            <a:r>
              <a:rPr lang="en-US" altLang="zh-TW" dirty="0"/>
              <a:t>grouping data points (or objects) into clusters so that the objects that are similar to each</a:t>
            </a:r>
            <a:r>
              <a:rPr lang="zh-TW" altLang="en-US" dirty="0"/>
              <a:t> </a:t>
            </a:r>
            <a:r>
              <a:rPr lang="en-US" altLang="zh-TW" dirty="0"/>
              <a:t>other are assigned to one group while making sure that they are significantly different</a:t>
            </a:r>
            <a:r>
              <a:rPr lang="zh-TW" altLang="en-US" dirty="0"/>
              <a:t> </a:t>
            </a:r>
            <a:r>
              <a:rPr lang="en-US" altLang="zh-TW" dirty="0"/>
              <a:t>from the items present in other groups.</a:t>
            </a:r>
          </a:p>
          <a:p>
            <a:r>
              <a:rPr lang="en-US" altLang="zh-TW" dirty="0"/>
              <a:t>Another unsupervised learning approach tries to identify the items that often occur</a:t>
            </a:r>
            <a:r>
              <a:rPr lang="zh-TW" altLang="en-US" dirty="0"/>
              <a:t> </a:t>
            </a:r>
            <a:r>
              <a:rPr lang="en-US" altLang="zh-TW" dirty="0"/>
              <a:t>together in the dataset – for example, for a supermarket, it can discover the patterns like</a:t>
            </a:r>
            <a:r>
              <a:rPr lang="zh-TW" altLang="en-US" dirty="0"/>
              <a:t> </a:t>
            </a:r>
            <a:r>
              <a:rPr lang="en-US" altLang="zh-TW" dirty="0"/>
              <a:t>bread and milk are often brought together.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673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4311AF-D1FD-44C0-99A4-CA365D9C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Structure of a Machine Learning System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56E27A-10D6-48C6-8190-DDC12E69A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first part is usually an</a:t>
            </a:r>
            <a:r>
              <a:rPr lang="zh-TW" altLang="en-US" dirty="0"/>
              <a:t> </a:t>
            </a:r>
            <a:r>
              <a:rPr lang="en-US" altLang="zh-TW" dirty="0"/>
              <a:t>offline process, which often involves the training, in which we process the real-world</a:t>
            </a:r>
            <a:r>
              <a:rPr lang="zh-TW" altLang="en-US" dirty="0"/>
              <a:t> </a:t>
            </a:r>
            <a:r>
              <a:rPr lang="en-US" altLang="zh-TW" dirty="0"/>
              <a:t>data to learn certain parameters that can help predict the results and discover the</a:t>
            </a:r>
            <a:r>
              <a:rPr lang="zh-TW" altLang="en-US" dirty="0"/>
              <a:t> </a:t>
            </a:r>
            <a:r>
              <a:rPr lang="en-US" altLang="zh-TW" dirty="0"/>
              <a:t>patterns in previously unseen data.</a:t>
            </a:r>
          </a:p>
          <a:p>
            <a:r>
              <a:rPr lang="en-US" altLang="zh-TW" dirty="0"/>
              <a:t>The second part is the online process, which involves</a:t>
            </a:r>
            <a:r>
              <a:rPr lang="zh-TW" altLang="en-US" dirty="0"/>
              <a:t> </a:t>
            </a:r>
            <a:r>
              <a:rPr lang="en-US" altLang="zh-TW" dirty="0"/>
              <a:t>the prediction phase, in which we leverage the parameters we have learned before and</a:t>
            </a:r>
            <a:r>
              <a:rPr lang="zh-TW" altLang="en-US" dirty="0"/>
              <a:t> </a:t>
            </a:r>
            <a:r>
              <a:rPr lang="en-US" altLang="zh-TW" dirty="0"/>
              <a:t>find the results in previously unseen data.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311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80D30F-3830-455C-8A0F-11331010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3DA730-F593-44BA-B366-09DBF4AF8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Based on the quality of results we have obtained as a result, we may decide to make</a:t>
            </a:r>
            <a:r>
              <a:rPr lang="zh-TW" altLang="en-US" dirty="0"/>
              <a:t> </a:t>
            </a:r>
            <a:r>
              <a:rPr lang="en-US" altLang="zh-TW" dirty="0"/>
              <a:t>modifications, add more data, and restart the whole process. Such a process, with the</a:t>
            </a:r>
            <a:r>
              <a:rPr lang="zh-TW" altLang="en-US" dirty="0"/>
              <a:t> </a:t>
            </a:r>
            <a:r>
              <a:rPr lang="en-US" altLang="zh-TW" dirty="0"/>
              <a:t>help of thorough evaluation metrics, hyperparameter tuning methodologies, and the</a:t>
            </a:r>
            <a:r>
              <a:rPr lang="zh-TW" altLang="en-US" dirty="0"/>
              <a:t> </a:t>
            </a:r>
            <a:r>
              <a:rPr lang="en-US" altLang="zh-TW" dirty="0"/>
              <a:t>right choice of features, iteratively produces better and better results.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76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F7F384-4A28-40F7-8590-163EC81F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DE0BD1-82A2-40E7-A7CF-E6B0CBDB4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whole end-to-end process that is involved can be generalized into a six-stage</a:t>
            </a:r>
            <a:r>
              <a:rPr lang="zh-TW" altLang="en-US" dirty="0"/>
              <a:t> </a:t>
            </a:r>
            <a:r>
              <a:rPr lang="en-US" altLang="zh-TW" dirty="0"/>
              <a:t>process outlined here and shown in Figure 5-1: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Problem Understanding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Data Collection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Data Annotation and Data Preparation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Data Wrangling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Model Development, Training, and Evaluation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Model Deployment and Maintenance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209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CEE20F2-0F05-4062-9D79-4E64B4E27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0701469" cy="52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1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51DF4B-B771-4DAD-885A-A5B85E6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 Understanding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E1BBFF-4323-464A-9274-319FB35AA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Before writing your first line of code, you need to have a thorough understanding of the</a:t>
            </a:r>
            <a:r>
              <a:rPr lang="zh-TW" altLang="en-US" dirty="0"/>
              <a:t> </a:t>
            </a:r>
            <a:r>
              <a:rPr lang="en-US" altLang="zh-TW" dirty="0"/>
              <a:t>problem you are trying to solve.</a:t>
            </a:r>
          </a:p>
          <a:p>
            <a:r>
              <a:rPr lang="en-US" altLang="zh-TW" dirty="0"/>
              <a:t>This requires discussions with multiple stakeholders</a:t>
            </a:r>
            <a:r>
              <a:rPr lang="zh-TW" altLang="en-US" dirty="0"/>
              <a:t> </a:t>
            </a:r>
            <a:r>
              <a:rPr lang="en-US" altLang="zh-TW" dirty="0"/>
              <a:t>and opening the conversations about the right scope of the problems.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84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1E3B90-92B1-4A65-AE52-FE87BE9F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Collection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814596-C205-45F0-90D4-8778E1684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Once the problem is clear and the right scope has been defined, we can begin to collect</a:t>
            </a:r>
            <a:r>
              <a:rPr lang="zh-TW" altLang="en-US" dirty="0"/>
              <a:t> </a:t>
            </a:r>
            <a:r>
              <a:rPr lang="en-US" altLang="zh-TW" dirty="0"/>
              <a:t>the data.</a:t>
            </a:r>
          </a:p>
          <a:p>
            <a:r>
              <a:rPr lang="en-US" altLang="zh-TW" dirty="0"/>
              <a:t>Data may come from machine logs, user logs, transaction records, etc.</a:t>
            </a:r>
          </a:p>
          <a:p>
            <a:r>
              <a:rPr lang="en-US" altLang="zh-TW" dirty="0"/>
              <a:t>For many use cases, you can initially search for open source or publicly available</a:t>
            </a:r>
            <a:r>
              <a:rPr lang="zh-TW" altLang="en-US" dirty="0"/>
              <a:t> </a:t>
            </a:r>
            <a:r>
              <a:rPr lang="en-US" altLang="zh-TW" dirty="0"/>
              <a:t>datasets that are often shared in public forums or government websites.</a:t>
            </a:r>
          </a:p>
          <a:p>
            <a:r>
              <a:rPr lang="en-US" altLang="zh-TW" dirty="0"/>
              <a:t>Remember, machine learning is powered by the data. The quality of end results will</a:t>
            </a:r>
            <a:r>
              <a:rPr lang="zh-TW" altLang="en-US" dirty="0"/>
              <a:t> </a:t>
            </a:r>
            <a:r>
              <a:rPr lang="en-US" altLang="zh-TW" dirty="0"/>
              <a:t>almost always depend on the quantity and the quality of the data.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637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DA3BE-58B0-4442-8198-29785BDE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Annotation and Data Preparation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D7D3E4-0ABC-4C60-9203-3663AEF63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raw data that you thus obtain might not always be ready to be used.</a:t>
            </a:r>
          </a:p>
          <a:p>
            <a:r>
              <a:rPr lang="en-US" altLang="zh-TW" dirty="0"/>
              <a:t>In case you are</a:t>
            </a:r>
            <a:r>
              <a:rPr lang="zh-TW" altLang="en-US" dirty="0"/>
              <a:t> </a:t>
            </a:r>
            <a:r>
              <a:rPr lang="en-US" altLang="zh-TW" dirty="0"/>
              <a:t>working with a supervised problem, you might require a person or a team to assign the</a:t>
            </a:r>
            <a:r>
              <a:rPr lang="zh-TW" altLang="en-US" dirty="0"/>
              <a:t> </a:t>
            </a:r>
            <a:r>
              <a:rPr lang="en-US" altLang="zh-TW" dirty="0"/>
              <a:t>correct labels to your data.</a:t>
            </a:r>
          </a:p>
          <a:p>
            <a:r>
              <a:rPr lang="en-US" altLang="zh-TW" dirty="0"/>
              <a:t>Data preparation might also require data cleaning, reformatting, and normalization.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43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F9844-F0BB-4DAF-87E9-F4B725C3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Wrangling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049A9D-382B-4E11-BF1E-53F68D5EC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all the algorithms that we would study in the future chapters, you will notice that there</a:t>
            </a:r>
            <a:r>
              <a:rPr lang="zh-TW" altLang="en-US" dirty="0"/>
              <a:t> </a:t>
            </a:r>
            <a:r>
              <a:rPr lang="en-US" altLang="zh-TW" dirty="0"/>
              <a:t>is an expected format in which they require the data.</a:t>
            </a:r>
          </a:p>
          <a:p>
            <a:r>
              <a:rPr lang="en-US" altLang="zh-TW" dirty="0"/>
              <a:t>In general, we want to convert or</a:t>
            </a:r>
            <a:r>
              <a:rPr lang="zh-TW" altLang="en-US" dirty="0"/>
              <a:t> </a:t>
            </a:r>
            <a:r>
              <a:rPr lang="en-US" altLang="zh-TW" dirty="0"/>
              <a:t>transform the data from any format into vectors containing numbers.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4686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B8E428-0048-4B51-B594-AD9976A4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Development, Training, and Evaluation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670373-3518-40FC-8E5E-8CCD60B3A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most of the cases, we will leverage existing implementations of algorithms that</a:t>
            </a:r>
            <a:r>
              <a:rPr lang="zh-TW" altLang="en-US" dirty="0"/>
              <a:t> </a:t>
            </a:r>
            <a:r>
              <a:rPr lang="en-US" altLang="zh-TW" dirty="0"/>
              <a:t>are already provided in popular packages like </a:t>
            </a:r>
            <a:r>
              <a:rPr lang="en-US" altLang="zh-TW" dirty="0" err="1"/>
              <a:t>Scikit</a:t>
            </a:r>
            <a:r>
              <a:rPr lang="en-US" altLang="zh-TW" dirty="0"/>
              <a:t>-learn, TensorFlow, </a:t>
            </a:r>
            <a:r>
              <a:rPr lang="en-US" altLang="zh-TW" dirty="0" err="1"/>
              <a:t>PyTorch</a:t>
            </a:r>
            <a:r>
              <a:rPr lang="en-US" altLang="zh-TW" dirty="0"/>
              <a:t>, etc.</a:t>
            </a:r>
          </a:p>
          <a:p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well-formatted data is then sent to the algorithm for training, during which the model</a:t>
            </a:r>
            <a:r>
              <a:rPr lang="zh-TW" altLang="en-US" dirty="0"/>
              <a:t> </a:t>
            </a:r>
            <a:r>
              <a:rPr lang="en-US" altLang="zh-TW" dirty="0"/>
              <a:t>is prepared, which is often a set of parameters or weights related to a predefined set of</a:t>
            </a:r>
            <a:r>
              <a:rPr lang="zh-TW" altLang="en-US" dirty="0"/>
              <a:t> </a:t>
            </a:r>
            <a:r>
              <a:rPr lang="en-US" altLang="zh-TW" dirty="0"/>
              <a:t>equations or a graph.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333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57E76E-F23F-40CC-8E53-85CDE343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Chapter 5 Introduction to Machine Learning with </a:t>
            </a:r>
            <a:r>
              <a:rPr lang="en-US" altLang="zh-TW" b="1" dirty="0" err="1"/>
              <a:t>Scikit</a:t>
            </a:r>
            <a:r>
              <a:rPr lang="en-US" altLang="zh-TW" b="1" dirty="0"/>
              <a:t>-learn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CCD8A8-29F5-4A3A-917B-C3F18C84B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modern all-connected world is filled with data.</a:t>
            </a:r>
          </a:p>
          <a:p>
            <a:r>
              <a:rPr lang="en-US" altLang="zh-TW" dirty="0"/>
              <a:t>Machine learning is the science of making computers able to act based on available data without being explicitly programmed to act a certain way.</a:t>
            </a:r>
          </a:p>
          <a:p>
            <a:r>
              <a:rPr lang="en-US" altLang="zh-TW" i="1" dirty="0"/>
              <a:t>A computer program is said to learn from experience E with respect to some class of tasks T and performance measure P, if its performance at tasks in T, as measured by P, improves with experience E.</a:t>
            </a:r>
          </a:p>
          <a:p>
            <a:pPr marL="0" indent="0" algn="r">
              <a:buNone/>
            </a:pPr>
            <a:r>
              <a:rPr lang="en-US" altLang="zh-TW" dirty="0"/>
              <a:t>—Tom Mitchell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432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344DF6-B5AE-4916-96E9-04A992B0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ECDD26-D046-4777-B794-89621382D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Training usually happens in conjunction with testing over multiple iterations till a</a:t>
            </a:r>
            <a:r>
              <a:rPr lang="zh-TW" altLang="en-US" dirty="0"/>
              <a:t> </a:t>
            </a:r>
            <a:r>
              <a:rPr lang="en-US" altLang="zh-TW" dirty="0"/>
              <a:t>model of reliable quality is obtained as shown in Figure 5-2.</a:t>
            </a:r>
          </a:p>
          <a:p>
            <a:r>
              <a:rPr lang="en-US" altLang="zh-TW" dirty="0"/>
              <a:t>You will learn the model</a:t>
            </a:r>
            <a:r>
              <a:rPr lang="zh-TW" altLang="en-US" dirty="0"/>
              <a:t> </a:t>
            </a:r>
            <a:r>
              <a:rPr lang="en-US" altLang="zh-TW" dirty="0"/>
              <a:t>parameters using a major proportion of the available data and use the same parameters</a:t>
            </a:r>
            <a:r>
              <a:rPr lang="zh-TW" altLang="en-US" dirty="0"/>
              <a:t> </a:t>
            </a:r>
            <a:r>
              <a:rPr lang="en-US" altLang="zh-TW" dirty="0"/>
              <a:t>to predict the results for the remaining portion.</a:t>
            </a:r>
          </a:p>
          <a:p>
            <a:r>
              <a:rPr lang="en-US" altLang="zh-TW" dirty="0"/>
              <a:t>This is done to evaluate how well your model performs with previously</a:t>
            </a:r>
            <a:r>
              <a:rPr lang="zh-TW" altLang="en-US" dirty="0"/>
              <a:t> </a:t>
            </a:r>
            <a:r>
              <a:rPr lang="en-US" altLang="zh-TW" dirty="0"/>
              <a:t>unseen data. Such performance measures can help you improve it by tuning the</a:t>
            </a:r>
            <a:r>
              <a:rPr lang="zh-TW" altLang="en-US" dirty="0"/>
              <a:t> </a:t>
            </a:r>
            <a:r>
              <a:rPr lang="en-US" altLang="zh-TW" dirty="0"/>
              <a:t>necessary hyperparameters.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5038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F0E0143-8037-4DDF-B045-EB6B2F6FB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84" y="690465"/>
            <a:ext cx="10278431" cy="5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33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132ABA-663E-4A05-80E5-027BC341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Deployment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579B68-7A59-4A19-94C9-57040EEAE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Once you have created a model that is ready for inference, you have to make it work as</a:t>
            </a:r>
            <a:r>
              <a:rPr lang="zh-TW" altLang="en-US" dirty="0"/>
              <a:t> </a:t>
            </a:r>
            <a:r>
              <a:rPr lang="en-US" altLang="zh-TW" dirty="0"/>
              <a:t>a building block that can be integrated in the production environment.</a:t>
            </a:r>
          </a:p>
          <a:p>
            <a:r>
              <a:rPr lang="en-US" altLang="zh-TW" dirty="0"/>
              <a:t>As the model is deployed, it will see the new data and predict the values for it. In</a:t>
            </a:r>
            <a:r>
              <a:rPr lang="zh-TW" altLang="en-US" dirty="0"/>
              <a:t> </a:t>
            </a:r>
            <a:r>
              <a:rPr lang="en-US" altLang="zh-TW" dirty="0"/>
              <a:t>some cases, it might be possible to collect the new data and build an improved version</a:t>
            </a:r>
            <a:r>
              <a:rPr lang="zh-TW" altLang="en-US" dirty="0"/>
              <a:t> </a:t>
            </a:r>
            <a:r>
              <a:rPr lang="en-US" altLang="zh-TW" dirty="0"/>
              <a:t>of dataset for future iterations.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8110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12A01E-F077-4650-A49F-03F0B8F0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/>
              <a:t>Scikit</a:t>
            </a:r>
            <a:r>
              <a:rPr lang="en-US" altLang="zh-TW" b="1" dirty="0"/>
              <a:t>-Learn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7ED4BD-F40D-4648-AA0E-A27706366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Scikit</a:t>
            </a:r>
            <a:r>
              <a:rPr lang="en-US" altLang="zh-TW" dirty="0"/>
              <a:t>-learn is a highly popular library for machine learning that provides ready-to-use</a:t>
            </a:r>
            <a:r>
              <a:rPr lang="zh-TW" altLang="en-US" dirty="0"/>
              <a:t> </a:t>
            </a:r>
            <a:r>
              <a:rPr lang="en-US" altLang="zh-TW" dirty="0"/>
              <a:t>implementations of various supervised and unsupervised machine learning algorithms</a:t>
            </a:r>
            <a:r>
              <a:rPr lang="zh-TW" altLang="en-US" dirty="0"/>
              <a:t> </a:t>
            </a:r>
            <a:r>
              <a:rPr lang="en-US" altLang="zh-TW" dirty="0"/>
              <a:t>through a simple and consistent interface.</a:t>
            </a:r>
          </a:p>
          <a:p>
            <a:r>
              <a:rPr lang="en-US" altLang="zh-TW" dirty="0"/>
              <a:t>It is built upon the SciPy stack, which involves</a:t>
            </a:r>
            <a:r>
              <a:rPr lang="zh-TW" altLang="en-US" dirty="0"/>
              <a:t> </a:t>
            </a:r>
            <a:r>
              <a:rPr lang="en-US" altLang="zh-TW" dirty="0"/>
              <a:t>NumPy, SciPy, Matplotlib, Pandas, etc.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3639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BBCB15-8C72-41F9-9AB1-001E0A42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Installing </a:t>
            </a:r>
            <a:r>
              <a:rPr lang="en-US" altLang="zh-TW" dirty="0" err="1"/>
              <a:t>Scikit</a:t>
            </a:r>
            <a:r>
              <a:rPr lang="en-US" altLang="zh-TW" dirty="0"/>
              <a:t>-Learn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F12F19-4661-4898-BADC-838AC45D7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Create a new cell in </a:t>
            </a:r>
            <a:r>
              <a:rPr lang="en-US" altLang="zh-TW" dirty="0" err="1"/>
              <a:t>Jupyter</a:t>
            </a:r>
            <a:r>
              <a:rPr lang="en-US" altLang="zh-TW" dirty="0"/>
              <a:t> Notebook and run the following:</a:t>
            </a:r>
          </a:p>
          <a:p>
            <a:pPr marL="457200" lvl="1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sklearn</a:t>
            </a:r>
            <a:endParaRPr lang="en-US" altLang="zh-TW" dirty="0"/>
          </a:p>
          <a:p>
            <a:r>
              <a:rPr lang="en-US" altLang="zh-TW" dirty="0"/>
              <a:t>If you didn’t get any message in the output, you already have </a:t>
            </a:r>
            <a:r>
              <a:rPr lang="en-US" altLang="zh-TW" dirty="0" err="1"/>
              <a:t>Scikit</a:t>
            </a:r>
            <a:r>
              <a:rPr lang="en-US" altLang="zh-TW" dirty="0"/>
              <a:t>-learn installed.</a:t>
            </a:r>
          </a:p>
          <a:p>
            <a:r>
              <a:rPr lang="en-US" altLang="zh-TW" dirty="0"/>
              <a:t>If not, run the following command to install:</a:t>
            </a:r>
          </a:p>
          <a:p>
            <a:pPr marL="457200" lvl="1" indent="0">
              <a:buNone/>
            </a:pPr>
            <a:r>
              <a:rPr lang="en-US" altLang="zh-TW" dirty="0"/>
              <a:t>!pip install </a:t>
            </a:r>
            <a:r>
              <a:rPr lang="en-US" altLang="zh-TW" dirty="0" err="1"/>
              <a:t>scikit</a:t>
            </a:r>
            <a:r>
              <a:rPr lang="en-US" altLang="zh-TW" dirty="0"/>
              <a:t>-learn</a:t>
            </a:r>
          </a:p>
          <a:p>
            <a:r>
              <a:rPr lang="en-US" altLang="zh-TW" dirty="0"/>
              <a:t>Another alternate highly recommended way is to install a distribution that provides the complete stack required for such projects through an easy-to-configure interface that allows you highly customized virtual environments. One such popular distribution is Anaconda.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636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A7E37E-91A6-4076-9CA4-C6D3F1AE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Understanding the API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A3B34E-D1C6-497B-BFAB-41F43472E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One primary reason for popularity and growth of </a:t>
            </a:r>
            <a:r>
              <a:rPr lang="en-US" altLang="zh-TW" dirty="0" err="1"/>
              <a:t>Scikit</a:t>
            </a:r>
            <a:r>
              <a:rPr lang="en-US" altLang="zh-TW" dirty="0"/>
              <a:t>-learn is the simplicity of use despite the powerful implementation.</a:t>
            </a:r>
          </a:p>
          <a:p>
            <a:r>
              <a:rPr lang="en-US" altLang="zh-TW" dirty="0"/>
              <a:t>Machine learning methods expect the data to be present in sets of numerical variables called features.</a:t>
            </a:r>
          </a:p>
          <a:p>
            <a:r>
              <a:rPr lang="en-US" altLang="zh-TW" dirty="0"/>
              <a:t>These numerical values can be represented as a vector and implemented as a NumPy array.</a:t>
            </a:r>
          </a:p>
          <a:p>
            <a:r>
              <a:rPr lang="en-US" altLang="zh-TW" dirty="0"/>
              <a:t>NumPy provides efficient vectorized operations while keeping the code simple and short.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6818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7DE96-1B35-4BA8-927E-418C3F95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15A64D-3628-40CE-AE01-C9AD2A867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Scikit</a:t>
            </a:r>
            <a:r>
              <a:rPr lang="en-US" altLang="zh-TW" dirty="0"/>
              <a:t>-learn is organized around three primary APIs, namely, estimator, predictor, and transformer.</a:t>
            </a:r>
          </a:p>
        </p:txBody>
      </p:sp>
    </p:spTree>
    <p:extLst>
      <p:ext uri="{BB962C8B-B14F-4D97-AF65-F5344CB8AC3E}">
        <p14:creationId xmlns:p14="http://schemas.microsoft.com/office/powerpoint/2010/main" val="3422276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61975F-8078-4792-A965-B541FF24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1CFCA6-5E80-4408-8597-DC880EB1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Estimators are the core interface implemented by classification, regression, clustering, feature extraction, and dimensionality reduction methods.</a:t>
            </a:r>
            <a:endParaRPr lang="zh-TW" altLang="en-US" dirty="0"/>
          </a:p>
          <a:p>
            <a:r>
              <a:rPr lang="en-US" altLang="zh-TW" dirty="0"/>
              <a:t>An estimator is initialized from hyperparameter values and implements the actual learning process in the </a:t>
            </a:r>
            <a:r>
              <a:rPr lang="en-US" altLang="zh-TW" b="1" dirty="0"/>
              <a:t>fit </a:t>
            </a:r>
            <a:r>
              <a:rPr lang="en-US" altLang="zh-TW" dirty="0"/>
              <a:t>method, which you call while providing the input data and labels in the form of </a:t>
            </a:r>
            <a:r>
              <a:rPr lang="en-US" altLang="zh-TW" dirty="0" err="1"/>
              <a:t>X_train</a:t>
            </a:r>
            <a:r>
              <a:rPr lang="en-US" altLang="zh-TW" dirty="0"/>
              <a:t> and </a:t>
            </a:r>
            <a:r>
              <a:rPr lang="en-US" altLang="zh-TW" dirty="0" err="1"/>
              <a:t>y_train</a:t>
            </a:r>
            <a:r>
              <a:rPr lang="en-US" altLang="zh-TW" dirty="0"/>
              <a:t> arrays.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9454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7A8D50-941E-4C91-A13A-4EC92208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C9A4B2-42A0-4B18-945A-0E0E256C5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Predictors provide a predict method to take the data which needs to be predicted through a NumPy array that we usually refer to as </a:t>
            </a:r>
            <a:r>
              <a:rPr lang="en-US" altLang="zh-TW" dirty="0" err="1"/>
              <a:t>X_test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Transformer interfaces implement the mechanism to transform the given data in the form of NumPy array through the preprocessing and feature extraction stages.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6869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9AA5D9-8C7A-4EBE-B212-5796E578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D1D1D1-0AB2-4962-99AA-543A2007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Several algorithm implementations in </a:t>
            </a:r>
            <a:r>
              <a:rPr lang="en-US" altLang="zh-TW" dirty="0" err="1"/>
              <a:t>Scikit</a:t>
            </a:r>
            <a:r>
              <a:rPr lang="en-US" altLang="zh-TW" dirty="0"/>
              <a:t>-learn implement one or more of these three interfaces. Some methods can be chained to perform multiple tasks in a single line of code.</a:t>
            </a:r>
          </a:p>
          <a:p>
            <a:r>
              <a:rPr lang="en-US" altLang="zh-TW" dirty="0"/>
              <a:t>This can be further simplified with the use of </a:t>
            </a:r>
            <a:r>
              <a:rPr lang="en-US" altLang="zh-TW" b="1" dirty="0"/>
              <a:t>Pipeline </a:t>
            </a:r>
            <a:r>
              <a:rPr lang="en-US" altLang="zh-TW" dirty="0"/>
              <a:t>objects that chain multiple estimators into a single one.</a:t>
            </a:r>
          </a:p>
          <a:p>
            <a:pPr marL="457200" lvl="1" indent="0">
              <a:buNone/>
            </a:pPr>
            <a:r>
              <a:rPr lang="en-US" altLang="zh-TW" dirty="0"/>
              <a:t>pipe = Pipeline([('scaler', </a:t>
            </a:r>
            <a:r>
              <a:rPr lang="en-US" altLang="zh-TW" dirty="0" err="1"/>
              <a:t>StandardScaler</a:t>
            </a:r>
            <a:r>
              <a:rPr lang="en-US" altLang="zh-TW" dirty="0"/>
              <a:t>()), ('svc', SVC())])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129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163DC-86C9-4C86-B570-A957514B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943B1C-F925-4FB4-8AC0-A1977DCC1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robotic agent that classifies whether the selected email is a spam or not looks at a well-annotated repository of previous emails that contains the label mentioning whether a given email is a spam or not.</a:t>
            </a:r>
          </a:p>
          <a:p>
            <a:r>
              <a:rPr lang="en-US" altLang="zh-TW" dirty="0"/>
              <a:t>An agent playing a game of chess observes the thousands of games played in the past that act as the experience while also noticing which moves attributed to a victory.</a:t>
            </a:r>
          </a:p>
          <a:p>
            <a:r>
              <a:rPr lang="en-US" altLang="zh-TW" dirty="0"/>
              <a:t>We will explore the basics of machine learning and its broad categories and applications.</a:t>
            </a:r>
          </a:p>
          <a:p>
            <a:r>
              <a:rPr lang="en-US" altLang="zh-TW" dirty="0"/>
              <a:t>A discussion of </a:t>
            </a:r>
            <a:r>
              <a:rPr lang="en-US" altLang="zh-TW" dirty="0" err="1"/>
              <a:t>Scikit</a:t>
            </a:r>
            <a:r>
              <a:rPr lang="en-US" altLang="zh-TW" dirty="0"/>
              <a:t>-learn, the most popular library used for machine learning which will be the primary focus of this section of the book.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5755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2BE83E-2187-404F-AE86-1E9AD863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Your First </a:t>
            </a:r>
            <a:r>
              <a:rPr lang="en-US" altLang="zh-TW" b="1" dirty="0" err="1"/>
              <a:t>Scikit</a:t>
            </a:r>
            <a:r>
              <a:rPr lang="en-US" altLang="zh-TW" b="1" dirty="0"/>
              <a:t>-learn Experiment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1469C8-1536-4893-A4DC-34D97D3E4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short hello-world experiment with </a:t>
            </a:r>
            <a:r>
              <a:rPr lang="en-US" altLang="zh-TW" dirty="0" err="1"/>
              <a:t>Scikit</a:t>
            </a:r>
            <a:r>
              <a:rPr lang="en-US" altLang="zh-TW" dirty="0"/>
              <a:t>-learn.</a:t>
            </a:r>
          </a:p>
          <a:p>
            <a:r>
              <a:rPr lang="en-US" altLang="zh-TW" dirty="0"/>
              <a:t>We will use a simple dataset called </a:t>
            </a:r>
            <a:r>
              <a:rPr lang="en-US" altLang="zh-TW" b="1" dirty="0"/>
              <a:t>iris </a:t>
            </a:r>
            <a:r>
              <a:rPr lang="en-US" altLang="zh-TW" dirty="0"/>
              <a:t>dataset that contains the petal and sepal length of three varieties of iris flowers (Figure 5-3).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E5BF0ED-BB51-496C-AE14-090FF1E7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77" y="3230841"/>
            <a:ext cx="8157438" cy="34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59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4654FF-456C-45FF-9C09-25B6BED5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9E3C41-6FAA-4FA1-B38E-F234BD029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Scikit</a:t>
            </a:r>
            <a:r>
              <a:rPr lang="en-US" altLang="zh-TW" dirty="0"/>
              <a:t>-learn comes with some datasets ready for use.</a:t>
            </a:r>
          </a:p>
          <a:p>
            <a:pPr marL="457200" lvl="1" indent="0">
              <a:buNone/>
            </a:pPr>
            <a:r>
              <a:rPr lang="en-US" altLang="zh-TW" dirty="0"/>
              <a:t>from </a:t>
            </a:r>
            <a:r>
              <a:rPr lang="en-US" altLang="zh-TW" dirty="0" err="1"/>
              <a:t>sklearn</a:t>
            </a:r>
            <a:r>
              <a:rPr lang="en-US" altLang="zh-TW" dirty="0"/>
              <a:t> import datasets</a:t>
            </a:r>
          </a:p>
          <a:p>
            <a:pPr marL="457200" lvl="1" indent="0">
              <a:buNone/>
            </a:pPr>
            <a:r>
              <a:rPr lang="en-US" altLang="zh-TW" dirty="0"/>
              <a:t>iris = </a:t>
            </a:r>
            <a:r>
              <a:rPr lang="en-US" altLang="zh-TW" dirty="0" err="1"/>
              <a:t>datasets.load_iris</a:t>
            </a:r>
            <a:r>
              <a:rPr lang="en-US" altLang="zh-TW" dirty="0"/>
              <a:t>()</a:t>
            </a:r>
          </a:p>
          <a:p>
            <a:pPr marL="457200" lvl="1" indent="0">
              <a:buNone/>
            </a:pPr>
            <a:r>
              <a:rPr lang="en-US" altLang="zh-TW" dirty="0"/>
              <a:t>print (iris)</a:t>
            </a:r>
          </a:p>
          <a:p>
            <a:pPr marL="457200" lvl="1" indent="0">
              <a:buNone/>
            </a:pPr>
            <a:r>
              <a:rPr lang="en-US" altLang="zh-TW" dirty="0"/>
              <a:t>print (</a:t>
            </a:r>
            <a:r>
              <a:rPr lang="en-US" altLang="zh-TW" dirty="0" err="1"/>
              <a:t>iris.keys</a:t>
            </a:r>
            <a:r>
              <a:rPr lang="en-US" altLang="zh-TW" dirty="0"/>
              <a:t>())</a:t>
            </a:r>
          </a:p>
          <a:p>
            <a:r>
              <a:rPr lang="en-US" altLang="zh-TW" dirty="0"/>
              <a:t>You should be able to see the components of iris object as a dictionary, which includes the following keys: ‘data’, ‘target’, ‘frame’, ‘</a:t>
            </a:r>
            <a:r>
              <a:rPr lang="en-US" altLang="zh-TW" dirty="0" err="1"/>
              <a:t>target_names</a:t>
            </a:r>
            <a:r>
              <a:rPr lang="en-US" altLang="zh-TW" dirty="0"/>
              <a:t>’, ‘DESCR’, ‘</a:t>
            </a:r>
            <a:r>
              <a:rPr lang="en-US" altLang="zh-TW" dirty="0" err="1"/>
              <a:t>feature_names</a:t>
            </a:r>
            <a:r>
              <a:rPr lang="en-US" altLang="zh-TW" dirty="0"/>
              <a:t>’, and ‘filename’. Right now, data, target and </a:t>
            </a:r>
            <a:r>
              <a:rPr lang="en-US" altLang="zh-TW" dirty="0" err="1"/>
              <a:t>target_names</a:t>
            </a:r>
            <a:r>
              <a:rPr lang="en-US" altLang="zh-TW" dirty="0"/>
              <a:t>, and </a:t>
            </a:r>
            <a:r>
              <a:rPr lang="en-US" altLang="zh-TW" dirty="0" err="1"/>
              <a:t>feature_names</a:t>
            </a:r>
            <a:r>
              <a:rPr lang="en-US" altLang="zh-TW" dirty="0"/>
              <a:t> are of interest to us.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6132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DFA002-2142-4EF8-BCB8-56CF1209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EEB238-6F9F-4E9E-97F2-10174837D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/>
              <a:t>Data </a:t>
            </a:r>
            <a:r>
              <a:rPr lang="en-US" altLang="zh-TW" dirty="0"/>
              <a:t>contains a 2D NumPy array that contains 150 rows and four columns. </a:t>
            </a:r>
            <a:r>
              <a:rPr lang="en-US" altLang="zh-TW" b="1" dirty="0"/>
              <a:t>Target </a:t>
            </a:r>
            <a:r>
              <a:rPr lang="en-US" altLang="zh-TW" dirty="0"/>
              <a:t>contains 150 items containing the numbers 0, 1, and 2 referring to the </a:t>
            </a:r>
            <a:r>
              <a:rPr lang="en-US" altLang="zh-TW" dirty="0" err="1"/>
              <a:t>target_names</a:t>
            </a:r>
            <a:r>
              <a:rPr lang="en-US" altLang="zh-TW" b="1" dirty="0"/>
              <a:t>, </a:t>
            </a:r>
            <a:r>
              <a:rPr lang="en-US" altLang="zh-TW" dirty="0"/>
              <a:t>which are ‘</a:t>
            </a:r>
            <a:r>
              <a:rPr lang="en-US" altLang="zh-TW" dirty="0" err="1"/>
              <a:t>setosa</a:t>
            </a:r>
            <a:r>
              <a:rPr lang="en-US" altLang="zh-TW" dirty="0"/>
              <a:t>’, ‘versicolor’, and ‘virginica’, the three varieties of iris flowers. </a:t>
            </a:r>
            <a:r>
              <a:rPr lang="en-US" altLang="zh-TW" dirty="0" err="1"/>
              <a:t>Feature_names</a:t>
            </a:r>
            <a:r>
              <a:rPr lang="en-US" altLang="zh-TW" dirty="0"/>
              <a:t> contains the meaning of four columns that are contained in the </a:t>
            </a:r>
            <a:r>
              <a:rPr lang="en-US" altLang="zh-TW" b="1" dirty="0"/>
              <a:t>data</a:t>
            </a:r>
            <a:r>
              <a:rPr lang="en-US" altLang="zh-TW" dirty="0"/>
              <a:t>.</a:t>
            </a:r>
          </a:p>
          <a:p>
            <a:pPr marL="457200" lvl="1" indent="0">
              <a:buNone/>
            </a:pPr>
            <a:r>
              <a:rPr lang="en-US" altLang="zh-TW" dirty="0"/>
              <a:t>from </a:t>
            </a:r>
            <a:r>
              <a:rPr lang="en-US" altLang="zh-TW" dirty="0" err="1"/>
              <a:t>sklearn</a:t>
            </a:r>
            <a:r>
              <a:rPr lang="en-US" altLang="zh-TW" dirty="0"/>
              <a:t> import datasets</a:t>
            </a:r>
          </a:p>
          <a:p>
            <a:pPr marL="457200" lvl="1" indent="0">
              <a:buNone/>
            </a:pPr>
            <a:r>
              <a:rPr lang="en-US" altLang="zh-TW" dirty="0"/>
              <a:t>iris = </a:t>
            </a:r>
            <a:r>
              <a:rPr lang="en-US" altLang="zh-TW" dirty="0" err="1"/>
              <a:t>datasets.load_iris</a:t>
            </a:r>
            <a:r>
              <a:rPr lang="en-US" altLang="zh-TW" dirty="0"/>
              <a:t>()</a:t>
            </a:r>
          </a:p>
          <a:p>
            <a:pPr marL="457200" lvl="1" indent="0">
              <a:buNone/>
            </a:pPr>
            <a:r>
              <a:rPr lang="en-US" altLang="zh-TW" dirty="0"/>
              <a:t>print (</a:t>
            </a:r>
            <a:r>
              <a:rPr lang="en-US" altLang="zh-TW" dirty="0" err="1"/>
              <a:t>iris.data</a:t>
            </a:r>
            <a:r>
              <a:rPr lang="en-US" altLang="zh-TW" dirty="0"/>
              <a:t>[:10])</a:t>
            </a:r>
          </a:p>
          <a:p>
            <a:pPr marL="457200" lvl="1" indent="0">
              <a:buNone/>
            </a:pPr>
            <a:r>
              <a:rPr lang="en-US" altLang="zh-TW" dirty="0"/>
              <a:t>print (</a:t>
            </a:r>
            <a:r>
              <a:rPr lang="en-US" altLang="zh-TW" dirty="0" err="1"/>
              <a:t>iris.target</a:t>
            </a:r>
            <a:r>
              <a:rPr lang="en-US" altLang="zh-TW" dirty="0"/>
              <a:t>[:5])</a:t>
            </a:r>
          </a:p>
          <a:p>
            <a:pPr marL="457200" lvl="1" indent="0">
              <a:buNone/>
            </a:pPr>
            <a:r>
              <a:rPr lang="en-US" altLang="zh-TW" dirty="0"/>
              <a:t>print (</a:t>
            </a:r>
            <a:r>
              <a:rPr lang="en-US" altLang="zh-TW" dirty="0" err="1"/>
              <a:t>iris.feature_names</a:t>
            </a:r>
            <a:r>
              <a:rPr lang="en-US" altLang="zh-TW" dirty="0"/>
              <a:t>)</a:t>
            </a:r>
          </a:p>
          <a:p>
            <a:pPr marL="457200" lvl="1" indent="0">
              <a:buNone/>
            </a:pPr>
            <a:r>
              <a:rPr lang="en-US" altLang="zh-TW" dirty="0"/>
              <a:t>print (</a:t>
            </a:r>
            <a:r>
              <a:rPr lang="en-US" altLang="zh-TW" dirty="0" err="1"/>
              <a:t>iris.target_names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3108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C989B8-8174-4AB1-8608-2B457D46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E72CC7-7AF1-4F4E-9175-B4222706D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will now create an estimator with an algorithm called Support Vector Machines (SVM) Classifier that we will study in detail in a dedicated chapter.</a:t>
            </a:r>
          </a:p>
          <a:p>
            <a:pPr marL="457200" lvl="1" indent="0">
              <a:buNone/>
            </a:pPr>
            <a:r>
              <a:rPr lang="en-US" altLang="zh-TW" dirty="0"/>
              <a:t>from </a:t>
            </a:r>
            <a:r>
              <a:rPr lang="en-US" altLang="zh-TW" dirty="0" err="1"/>
              <a:t>sklearn</a:t>
            </a:r>
            <a:r>
              <a:rPr lang="en-US" altLang="zh-TW" dirty="0"/>
              <a:t> import </a:t>
            </a:r>
            <a:r>
              <a:rPr lang="en-US" altLang="zh-TW" dirty="0" err="1"/>
              <a:t>svm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 err="1"/>
              <a:t>clf</a:t>
            </a:r>
            <a:r>
              <a:rPr lang="en-US" altLang="zh-TW" dirty="0"/>
              <a:t> = </a:t>
            </a:r>
            <a:r>
              <a:rPr lang="en-US" altLang="zh-TW" dirty="0" err="1"/>
              <a:t>svm.SVC</a:t>
            </a:r>
            <a:r>
              <a:rPr lang="en-US" altLang="zh-TW" dirty="0"/>
              <a:t>(gamma=0.001, C=100.)</a:t>
            </a:r>
          </a:p>
          <a:p>
            <a:pPr marL="457200" lvl="1" indent="0">
              <a:buNone/>
            </a:pPr>
            <a:r>
              <a:rPr lang="en-US" altLang="zh-TW" dirty="0" err="1"/>
              <a:t>clf.fit</a:t>
            </a:r>
            <a:r>
              <a:rPr lang="en-US" altLang="zh-TW" dirty="0"/>
              <a:t>(</a:t>
            </a:r>
            <a:r>
              <a:rPr lang="en-US" altLang="zh-TW" dirty="0" err="1"/>
              <a:t>iris.data</a:t>
            </a:r>
            <a:r>
              <a:rPr lang="en-US" altLang="zh-TW" dirty="0"/>
              <a:t>[:-1], </a:t>
            </a:r>
            <a:r>
              <a:rPr lang="en-US" altLang="zh-TW" dirty="0" err="1"/>
              <a:t>iris.target</a:t>
            </a:r>
            <a:r>
              <a:rPr lang="en-US" altLang="zh-TW" dirty="0"/>
              <a:t>[:-1])</a:t>
            </a:r>
          </a:p>
          <a:p>
            <a:pPr marL="457200" lvl="1" indent="0">
              <a:buNone/>
            </a:pPr>
            <a:r>
              <a:rPr lang="en-US" altLang="zh-TW" dirty="0"/>
              <a:t>print (</a:t>
            </a:r>
            <a:r>
              <a:rPr lang="en-US" altLang="zh-TW" dirty="0" err="1"/>
              <a:t>clf.predict</a:t>
            </a:r>
            <a:r>
              <a:rPr lang="en-US" altLang="zh-TW" dirty="0"/>
              <a:t>(</a:t>
            </a:r>
            <a:r>
              <a:rPr lang="en-US" altLang="zh-TW" dirty="0" err="1"/>
              <a:t>iris.data</a:t>
            </a:r>
            <a:r>
              <a:rPr lang="en-US" altLang="zh-TW" dirty="0"/>
              <a:t>))</a:t>
            </a:r>
          </a:p>
          <a:p>
            <a:pPr marL="457200" lvl="1" indent="0">
              <a:buNone/>
            </a:pPr>
            <a:r>
              <a:rPr lang="en-US" altLang="zh-TW" dirty="0"/>
              <a:t>print(</a:t>
            </a:r>
            <a:r>
              <a:rPr lang="en-US" altLang="zh-TW" dirty="0" err="1"/>
              <a:t>iris.target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8070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CF36E-7303-4EA8-A7AF-2FCF334E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235604-FCB6-41B4-9D4F-A590B907D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this example, we first imported the Support Vector Machines module from </a:t>
            </a:r>
            <a:r>
              <a:rPr lang="en-US" altLang="zh-TW" dirty="0" err="1"/>
              <a:t>Scikit</a:t>
            </a:r>
            <a:r>
              <a:rPr lang="en-US" altLang="zh-TW" dirty="0"/>
              <a:t>-learn that contains the implementation of the estimator that we wanted to use in this example.</a:t>
            </a:r>
          </a:p>
          <a:p>
            <a:r>
              <a:rPr lang="en-US" altLang="zh-TW" dirty="0"/>
              <a:t>This estimator, </a:t>
            </a:r>
            <a:r>
              <a:rPr lang="en-US" altLang="zh-TW" dirty="0" err="1"/>
              <a:t>svm.SVC</a:t>
            </a:r>
            <a:r>
              <a:rPr lang="en-US" altLang="zh-TW" dirty="0"/>
              <a:t>, is initialized with two hyperparameters, namely, gamma and C with standard values.</a:t>
            </a:r>
          </a:p>
          <a:p>
            <a:r>
              <a:rPr lang="en-US" altLang="zh-TW" dirty="0"/>
              <a:t>In the next line, we instruct the </a:t>
            </a:r>
            <a:r>
              <a:rPr lang="en-US" altLang="zh-TW" dirty="0" err="1"/>
              <a:t>clf</a:t>
            </a:r>
            <a:r>
              <a:rPr lang="en-US" altLang="zh-TW" dirty="0"/>
              <a:t> estimator object to learn the parameters using the fit() function that usually takes two parameters, input data, and the corresponding target classes.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6054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D9EE0A-08CC-4729-801F-DF4A4B3B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F2F2E9-3A78-486B-9CC5-F93500491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this process, the SVM will learn the necessary parameters, that is, the boundary lines based on which it can divide the three classes – 0, 1, and 2, referring to Iris </a:t>
            </a:r>
            <a:r>
              <a:rPr lang="en-US" altLang="zh-TW" dirty="0" err="1"/>
              <a:t>setosa</a:t>
            </a:r>
            <a:r>
              <a:rPr lang="en-US" altLang="zh-TW" dirty="0"/>
              <a:t>, Iris virginica, and Iris versicolor.</a:t>
            </a:r>
          </a:p>
          <a:p>
            <a:r>
              <a:rPr lang="en-US" altLang="zh-TW" dirty="0"/>
              <a:t>In the last line, we use the predict() method of the predictor to print the predicted targets for the original dataset according to the model that has been learned.</a:t>
            </a:r>
          </a:p>
          <a:p>
            <a:r>
              <a:rPr lang="en-US" altLang="zh-TW" dirty="0"/>
              <a:t>Note the minor inconsistencies in the predicted results – the couple of records that have been inconsistently marked. These are the predicted results, not the actual targets present in the data.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2325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DEB3C2-F447-4C25-8634-0F7244F3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Summary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8FB09B-2EC6-45E2-9336-68C777502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Obtained a top-level picture of AI and machine learning.</a:t>
            </a:r>
          </a:p>
          <a:p>
            <a:r>
              <a:rPr lang="en-US" altLang="zh-TW" dirty="0"/>
              <a:t>Explored the ML development process.</a:t>
            </a:r>
          </a:p>
          <a:p>
            <a:r>
              <a:rPr lang="en-US" altLang="zh-TW" dirty="0"/>
              <a:t>Understood the basics of </a:t>
            </a:r>
            <a:r>
              <a:rPr lang="en-US" altLang="zh-TW" dirty="0" err="1"/>
              <a:t>Scikit</a:t>
            </a:r>
            <a:r>
              <a:rPr lang="en-US" altLang="zh-TW" dirty="0"/>
              <a:t>-learn API.</a:t>
            </a:r>
          </a:p>
          <a:p>
            <a:r>
              <a:rPr lang="en-US" altLang="zh-TW" dirty="0"/>
              <a:t>Other chapters in the next section will discuss machine learning algorithms in detail and discuss the insights on tuning the tools to get the best possible results.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526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9B868B-25AD-4194-B258-70338CA0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Learning from Data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26F560-A4D1-47C8-9639-6C61226A9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general notion of machine learning is to focus on the process of learning from data to</a:t>
            </a:r>
            <a:r>
              <a:rPr lang="zh-TW" altLang="en-US" dirty="0"/>
              <a:t> </a:t>
            </a:r>
            <a:r>
              <a:rPr lang="en-US" altLang="zh-TW" dirty="0"/>
              <a:t>discover hidden patterns or predict future events.</a:t>
            </a:r>
          </a:p>
          <a:p>
            <a:r>
              <a:rPr lang="en-US" altLang="zh-TW" dirty="0"/>
              <a:t>There are two basic approaches within</a:t>
            </a:r>
            <a:r>
              <a:rPr lang="zh-TW" altLang="en-US" dirty="0"/>
              <a:t> </a:t>
            </a:r>
            <a:r>
              <a:rPr lang="en-US" altLang="zh-TW" dirty="0"/>
              <a:t>machine learning, namely, supervised learning and unsupervised learning.</a:t>
            </a:r>
          </a:p>
          <a:p>
            <a:r>
              <a:rPr lang="en-US" altLang="zh-TW" dirty="0"/>
              <a:t>The main</a:t>
            </a:r>
            <a:r>
              <a:rPr lang="zh-TW" altLang="en-US" dirty="0"/>
              <a:t> </a:t>
            </a:r>
            <a:r>
              <a:rPr lang="en-US" altLang="zh-TW" dirty="0"/>
              <a:t>difference is one uses labelled data to help predict outcomes while the other does not.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27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C78539-9D4E-43E1-B391-96F57AF7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Supervised Learning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17678B-3188-4B22-8952-0C438D016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Supervised learning is the set of approaches that requires an explicit label containing the</a:t>
            </a:r>
            <a:r>
              <a:rPr lang="zh-TW" altLang="en-US" dirty="0"/>
              <a:t> </a:t>
            </a:r>
            <a:r>
              <a:rPr lang="en-US" altLang="zh-TW" dirty="0"/>
              <a:t>correct expected output for each row in the data through which we want to learn.</a:t>
            </a:r>
          </a:p>
          <a:p>
            <a:r>
              <a:rPr lang="en-US" altLang="zh-TW" dirty="0"/>
              <a:t>These</a:t>
            </a:r>
            <a:r>
              <a:rPr lang="zh-TW" altLang="en-US" dirty="0"/>
              <a:t> </a:t>
            </a:r>
            <a:r>
              <a:rPr lang="en-US" altLang="zh-TW" dirty="0"/>
              <a:t>labels are either written by hand by domain experts or obtained from previous records</a:t>
            </a:r>
            <a:r>
              <a:rPr lang="zh-TW" altLang="en-US" dirty="0"/>
              <a:t> </a:t>
            </a:r>
            <a:r>
              <a:rPr lang="en-US" altLang="zh-TW" dirty="0"/>
              <a:t>or generated by software logs.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910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24713D-82EA-43FE-ADDA-58FE8249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Classification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5ACCDA-5A1B-4DEB-9178-FD0F87FB6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Classification is a suite of supervised learning methods that aim to assign a discrete class</a:t>
            </a:r>
            <a:r>
              <a:rPr lang="zh-TW" altLang="en-US" dirty="0"/>
              <a:t> </a:t>
            </a:r>
            <a:r>
              <a:rPr lang="en-US" altLang="zh-TW" dirty="0"/>
              <a:t>label chosen out of a predefined limited set of options (two or more).</a:t>
            </a:r>
          </a:p>
          <a:p>
            <a:r>
              <a:rPr lang="en-US" altLang="zh-TW" dirty="0"/>
              <a:t>An example of such</a:t>
            </a:r>
            <a:r>
              <a:rPr lang="zh-TW" altLang="en-US" dirty="0"/>
              <a:t> </a:t>
            </a:r>
            <a:r>
              <a:rPr lang="en-US" altLang="zh-TW" dirty="0"/>
              <a:t>labels is a system that monitors the financial transactions and validates each transaction</a:t>
            </a:r>
            <a:r>
              <a:rPr lang="zh-TW" altLang="en-US" dirty="0"/>
              <a:t> </a:t>
            </a:r>
            <a:r>
              <a:rPr lang="en-US" altLang="zh-TW" dirty="0"/>
              <a:t>for any kind of fraud.</a:t>
            </a:r>
          </a:p>
          <a:p>
            <a:r>
              <a:rPr lang="en-US" altLang="zh-TW" dirty="0"/>
              <a:t>Another common example is a sentiment analysis system that takes input text and learns</a:t>
            </a:r>
            <a:r>
              <a:rPr lang="zh-TW" altLang="en-US" dirty="0"/>
              <a:t> </a:t>
            </a:r>
            <a:r>
              <a:rPr lang="en-US" altLang="zh-TW" dirty="0"/>
              <a:t>how to classify the given text as “positive,” “negative,” or “neutral.”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913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B85695-D1B3-42B8-9006-77A53554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Regression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1A0DB5-E3D0-4A57-9E33-26E647211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Regression is a supervised learning technique that tries to capture the relationship</a:t>
            </a:r>
            <a:r>
              <a:rPr lang="zh-TW" altLang="en-US" dirty="0"/>
              <a:t> </a:t>
            </a:r>
            <a:r>
              <a:rPr lang="en-US" altLang="zh-TW" dirty="0"/>
              <a:t>between two variables.</a:t>
            </a:r>
          </a:p>
          <a:p>
            <a:r>
              <a:rPr lang="en-US" altLang="zh-TW" dirty="0"/>
              <a:t>We often have one or more independent variables, or the</a:t>
            </a:r>
            <a:r>
              <a:rPr lang="zh-TW" altLang="en-US" dirty="0"/>
              <a:t> </a:t>
            </a:r>
            <a:r>
              <a:rPr lang="en-US" altLang="zh-TW" dirty="0"/>
              <a:t>variables that we would always know, and we want to learn how to predict the value of a</a:t>
            </a:r>
            <a:r>
              <a:rPr lang="zh-TW" altLang="en-US" dirty="0"/>
              <a:t> </a:t>
            </a:r>
            <a:r>
              <a:rPr lang="en-US" altLang="zh-TW" dirty="0"/>
              <a:t>dependent variable.</a:t>
            </a:r>
          </a:p>
          <a:p>
            <a:r>
              <a:rPr lang="en-US" altLang="zh-TW" dirty="0"/>
              <a:t>In regression problems, we want to predict a continuous real value;</a:t>
            </a:r>
            <a:r>
              <a:rPr lang="zh-TW" altLang="en-US" dirty="0"/>
              <a:t> </a:t>
            </a:r>
            <a:r>
              <a:rPr lang="en-US" altLang="zh-TW" dirty="0"/>
              <a:t>that means the target value can have infinite possibilities unlike classification that has a</a:t>
            </a:r>
            <a:r>
              <a:rPr lang="zh-TW" altLang="en-US" dirty="0"/>
              <a:t> </a:t>
            </a:r>
            <a:r>
              <a:rPr lang="en-US" altLang="zh-TW" dirty="0"/>
              <a:t>selected few.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764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97D1B9-0347-4790-895E-61406C78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8602AA-2816-4EF1-92D9-26A2818E1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example of regression is a system to predict the value of a stock the next</a:t>
            </a:r>
            <a:r>
              <a:rPr lang="zh-TW" altLang="en-US" dirty="0"/>
              <a:t> </a:t>
            </a:r>
            <a:r>
              <a:rPr lang="en-US" altLang="zh-TW" dirty="0"/>
              <a:t>day based on the value and volume traded on the previous day.</a:t>
            </a:r>
          </a:p>
          <a:p>
            <a:r>
              <a:rPr lang="en-US" altLang="zh-TW" dirty="0"/>
              <a:t>Supervised learning is specifically used in prediction problems where you want to</a:t>
            </a:r>
            <a:r>
              <a:rPr lang="zh-TW" altLang="en-US" dirty="0"/>
              <a:t> </a:t>
            </a:r>
            <a:r>
              <a:rPr lang="en-US" altLang="zh-TW" dirty="0"/>
              <a:t>obtain the output for the given data based on past experiences. It is used in use cases like</a:t>
            </a:r>
            <a:r>
              <a:rPr lang="zh-TW" altLang="en-US" dirty="0"/>
              <a:t> </a:t>
            </a:r>
            <a:r>
              <a:rPr lang="en-US" altLang="zh-TW" dirty="0"/>
              <a:t>image categorization, sentiment analysis, spam filtering, etc.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909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E091D3-0723-4627-9B5A-FB4E3FFF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Unsupervised Learning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8FE859-1486-42D7-A2EC-D595EFDB2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Unsupervised learning is the set of approaches that focus on finding hidden patterns and</a:t>
            </a:r>
            <a:r>
              <a:rPr lang="zh-TW" altLang="en-US" dirty="0"/>
              <a:t> </a:t>
            </a:r>
            <a:r>
              <a:rPr lang="en-US" altLang="zh-TW" dirty="0"/>
              <a:t>insights from the given dataset.</a:t>
            </a:r>
          </a:p>
          <a:p>
            <a:r>
              <a:rPr lang="en-US" altLang="zh-TW" dirty="0"/>
              <a:t>In such cases, we do not require labelled data.</a:t>
            </a:r>
          </a:p>
          <a:p>
            <a:r>
              <a:rPr lang="en-US" altLang="zh-TW" dirty="0"/>
              <a:t>The goal</a:t>
            </a:r>
            <a:r>
              <a:rPr lang="zh-TW" altLang="en-US" dirty="0"/>
              <a:t> </a:t>
            </a:r>
            <a:r>
              <a:rPr lang="en-US" altLang="zh-TW" dirty="0"/>
              <a:t>of such approaches is to find the underlying structure of the data, simplify or compress</a:t>
            </a:r>
            <a:r>
              <a:rPr lang="zh-TW" altLang="en-US" dirty="0"/>
              <a:t> </a:t>
            </a:r>
            <a:r>
              <a:rPr lang="en-US" altLang="zh-TW" dirty="0"/>
              <a:t>the dataset, or group the data according to inherent similarities.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2741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2346</Words>
  <Application>Microsoft Office PowerPoint</Application>
  <PresentationFormat>寬螢幕</PresentationFormat>
  <Paragraphs>124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1" baseType="lpstr">
      <vt:lpstr>新細明體</vt:lpstr>
      <vt:lpstr>Arial</vt:lpstr>
      <vt:lpstr>Calibri</vt:lpstr>
      <vt:lpstr>Calibri Light</vt:lpstr>
      <vt:lpstr>Office 佈景主題</vt:lpstr>
      <vt:lpstr>SECTION 2 Machine Learning Approaches</vt:lpstr>
      <vt:lpstr>Chapter 5 Introduction to Machine Learning with Scikit-learn</vt:lpstr>
      <vt:lpstr>PowerPoint 簡報</vt:lpstr>
      <vt:lpstr>Learning from Data</vt:lpstr>
      <vt:lpstr>Supervised Learning</vt:lpstr>
      <vt:lpstr>Classification</vt:lpstr>
      <vt:lpstr>Regression</vt:lpstr>
      <vt:lpstr>PowerPoint 簡報</vt:lpstr>
      <vt:lpstr>Unsupervised Learning</vt:lpstr>
      <vt:lpstr>PowerPoint 簡報</vt:lpstr>
      <vt:lpstr>Structure of a Machine Learning System</vt:lpstr>
      <vt:lpstr>PowerPoint 簡報</vt:lpstr>
      <vt:lpstr>PowerPoint 簡報</vt:lpstr>
      <vt:lpstr>PowerPoint 簡報</vt:lpstr>
      <vt:lpstr>Problem Understanding</vt:lpstr>
      <vt:lpstr>Data Collection</vt:lpstr>
      <vt:lpstr>Data Annotation and Data Preparation</vt:lpstr>
      <vt:lpstr>Data Wrangling</vt:lpstr>
      <vt:lpstr>Model Development, Training, and Evaluation</vt:lpstr>
      <vt:lpstr>PowerPoint 簡報</vt:lpstr>
      <vt:lpstr>PowerPoint 簡報</vt:lpstr>
      <vt:lpstr>Model Deployment</vt:lpstr>
      <vt:lpstr>Scikit-Learn</vt:lpstr>
      <vt:lpstr>Installing Scikit-Learn</vt:lpstr>
      <vt:lpstr>Understanding the API</vt:lpstr>
      <vt:lpstr>PowerPoint 簡報</vt:lpstr>
      <vt:lpstr>PowerPoint 簡報</vt:lpstr>
      <vt:lpstr>PowerPoint 簡報</vt:lpstr>
      <vt:lpstr>PowerPoint 簡報</vt:lpstr>
      <vt:lpstr>Your First Scikit-learn Experiment</vt:lpstr>
      <vt:lpstr>PowerPoint 簡報</vt:lpstr>
      <vt:lpstr>PowerPoint 簡報</vt:lpstr>
      <vt:lpstr>PowerPoint 簡報</vt:lpstr>
      <vt:lpstr>PowerPoint 簡報</vt:lpstr>
      <vt:lpstr>PowerPoint 簡報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1 Introducing AI</dc:title>
  <dc:creator>csshieh</dc:creator>
  <cp:lastModifiedBy>csshieh</cp:lastModifiedBy>
  <cp:revision>102</cp:revision>
  <dcterms:created xsi:type="dcterms:W3CDTF">2022-09-14T14:10:43Z</dcterms:created>
  <dcterms:modified xsi:type="dcterms:W3CDTF">2022-11-18T08:58:16Z</dcterms:modified>
</cp:coreProperties>
</file>